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71" r:id="rId7"/>
    <p:sldId id="275" r:id="rId8"/>
    <p:sldId id="273" r:id="rId9"/>
    <p:sldId id="269" r:id="rId10"/>
    <p:sldId id="262" r:id="rId11"/>
    <p:sldId id="274" r:id="rId12"/>
    <p:sldId id="268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E3668-D5AD-47AE-ACF5-05C91BDB0EE5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783B1-6EAA-4008-8F23-7146695844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38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C9DDF44-35CD-40BE-B50A-8E21D4AC8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30C8E0EF-9230-4359-9F7A-345985F71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C7D2330-C47F-42FA-B039-832485D3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D4AC-E6BC-46EF-AEB3-65B59C8F98A4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B2A99AD-4291-49E4-B476-6CC15D5BF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E972C24-054A-4B40-B7C3-E665BE212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80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FE1BB89-8EE0-460E-B6C5-3BBDB1DF5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626FE3F3-9D53-4D2D-BBC2-66229C387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0883A6F-D7A7-4F9D-8CBF-B08B312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84F5-A20B-4E5C-B607-4DB3A4DB92D0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C2EFF9F-AF46-4785-ABA7-094714E1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D890E0F-A2AF-4CC7-9557-059456E4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59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F14379CE-D61C-4C42-8F7B-B128098C4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53FFF57-6EE4-405D-8F1C-D69A478EE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FCE70EC-051C-4DC6-B4E8-3AF86C756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61AD-C872-4E0E-A72E-497F268B5C37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686AA09-08EC-4130-9B19-6BFD1028B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9AEDCE6-5209-443C-9372-8C27B829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6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24EF4F5-9488-4624-90D3-866C4D50C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4DACA16-D2BC-4763-BF14-210A38AEC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60CD3EC-C6BD-47CA-A7A3-A7C42FCA8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2986-448F-49DD-83EA-9B728BA4AF3C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02076B7-3C4B-4255-8A47-B4F53BFD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63A9292-B9EB-4F86-9B17-6B45ED48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32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FCC3B3E-957C-44E0-A5A8-64E1BEB38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4E5A425-416A-4C95-ADB5-4F86422E8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08F53BB-001B-4C0D-AD85-5128A002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FFB9-A2BD-43F0-9526-AD55ACF109B8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7C81D7B-E719-4D7E-9CA2-40F657D00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22C8E21-4B78-4198-BECC-6F0FFFF7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64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F40AD97-6A0C-498D-B842-D36A1FBAB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829AAD1-AEC7-47FE-80C2-D08FA2BEA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236A3DB-E3EB-465F-A4FB-A8295E09E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E6B976E-D546-4484-B5C1-D2396746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E9688-6F04-4A6F-A143-C4580D67F715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F15F623-975F-43EE-AAB4-86E37429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50B1DAA-B36B-4432-83BB-A61878983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9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7761961-E1F0-491B-8E89-5EFA11DC0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DC84CFF-C324-40AF-A8F4-2C125D91F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E25D8D5-73E7-4D70-A589-BA7CD98B0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AD7C592-E556-4865-A580-9F0DEBAFE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61DBD7EE-840C-4F54-98A1-15CEDC49C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70890CFF-39D3-434F-88BE-32734791D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1EA59-D9DB-4413-9BDC-2822812E646B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71F1F195-E7D6-4564-9D4D-6ECFF71B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548BB895-F5B6-4185-9620-FF7FB8631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76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804E2C-161D-4CA3-95E6-60D1E51B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867ABA77-E3BA-428A-A294-A894D787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46C4-FB79-402F-AD9B-3D9FF07E9B5D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DCDC7-4E3A-4B21-BBF0-76F84CDBA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6171EDB-8350-4648-9F2B-86DFA9BF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39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290C6290-B7AB-474F-9813-E1039AB5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D5C7-1510-4534-AA2F-70685E6CA29C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2A13DC5-C550-41B0-ADBB-D08AED5CA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720F26D1-D720-4B8F-B29F-57EB20DE3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71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E51B660-55E8-42B7-929E-55F7FA82A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A41128F-5920-49AF-A2D2-448BC4E8F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966C423C-E15C-45C4-8739-BD1059182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4E07C36-BF2E-4A92-8B8B-74878ED3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426D-ADE5-4828-A862-17733126F419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6B94397-CDEA-4CC7-AFC6-EC5B61120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6C057CF-CFDF-4F23-A6F7-2BD163BFC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21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7C53CA2-EE3B-4539-BB29-321A02DC3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DB6150E0-FE9B-446C-9A6D-69703CF03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58F2A2C-7100-4778-9EBA-F31175C97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644E557-CB1E-4CBC-A11A-0275023D9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09BB1-6982-4E0D-B3F6-CE567CA44053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0D3D7DD-0719-4EB0-AA11-6CE080A9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0AC806-68F4-4B3B-8EAD-4FC47742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46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AE085299-FDBD-46E7-8A8E-68E112EE0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AE35AB3-7D41-4AF0-A413-C95649742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31DA728-B3E2-4CD9-BBCC-84D5B0969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57F9-6E35-40D0-9787-22C517FC8FFD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E7707AD-98D6-4CA4-9472-2E3B727C3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ADD1CB1-6F4B-4010-A4D7-369C876E2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1F8E4-EC23-4135-883F-CA14BC374A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61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D48EB04-4C27-49D8-B5BE-A01885911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866776"/>
            <a:ext cx="9363075" cy="27813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SYNDROMES CORONAIRES AIGUS DANS LE SERVICE DE CARDIOLOGIE DU CHU SYLVANUS OLYMPIO DE LOME : REALITES DE LA PRISE EN CHARGE D’UNE URGENCE CARDIOLOGIQUE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12C5105-7361-452C-A40E-E86C0A4BF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725988"/>
            <a:ext cx="9505950" cy="1122362"/>
          </a:xfrm>
        </p:spPr>
        <p:txBody>
          <a:bodyPr>
            <a:normAutofit/>
          </a:bodyPr>
          <a:lstStyle/>
          <a:p>
            <a:r>
              <a:rPr lang="pt-BR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Afassinou YM, </a:t>
            </a:r>
            <a:r>
              <a:rPr lang="pt-BR" sz="2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Baragou S, Pio M, Atta B, Touglo KS, Oloude N, Pessinaba S, Yayehd K, Damorou F.</a:t>
            </a:r>
          </a:p>
          <a:p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UL/UK - TOGO</a:t>
            </a:r>
            <a:endParaRPr lang="fr-F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41F6817-C8BA-4C48-9693-D8C5867C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87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41"/>
    </mc:Choice>
    <mc:Fallback xmlns="">
      <p:transition spd="slow" advTm="1824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B64069-141B-4437-9CD5-2B3696FFD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8661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 (3)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99019CA-8AA2-46E2-8E5C-BA16B57EF2C2}"/>
              </a:ext>
            </a:extLst>
          </p:cNvPr>
          <p:cNvSpPr txBox="1"/>
          <p:nvPr/>
        </p:nvSpPr>
        <p:spPr>
          <a:xfrm>
            <a:off x="838200" y="734409"/>
            <a:ext cx="1059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IV : </a:t>
            </a:r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Aspects thérapeutiques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F44D420-C35B-438A-B205-2531181F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10</a:t>
            </a:fld>
            <a:endParaRPr lang="fr-FR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xmlns="" id="{AA3600F8-D3FC-4176-BBC1-FD04C99781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155299"/>
              </p:ext>
            </p:extLst>
          </p:nvPr>
        </p:nvGraphicFramePr>
        <p:xfrm>
          <a:off x="1625600" y="1300766"/>
          <a:ext cx="9326881" cy="548240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5981843">
                  <a:extLst>
                    <a:ext uri="{9D8B030D-6E8A-4147-A177-3AD203B41FA5}">
                      <a16:colId xmlns:a16="http://schemas.microsoft.com/office/drawing/2014/main" xmlns="" val="3880007530"/>
                    </a:ext>
                  </a:extLst>
                </a:gridCol>
                <a:gridCol w="1442413">
                  <a:extLst>
                    <a:ext uri="{9D8B030D-6E8A-4147-A177-3AD203B41FA5}">
                      <a16:colId xmlns:a16="http://schemas.microsoft.com/office/drawing/2014/main" xmlns="" val="1557695398"/>
                    </a:ext>
                  </a:extLst>
                </a:gridCol>
                <a:gridCol w="1902625">
                  <a:extLst>
                    <a:ext uri="{9D8B030D-6E8A-4147-A177-3AD203B41FA5}">
                      <a16:colId xmlns:a16="http://schemas.microsoft.com/office/drawing/2014/main" xmlns="" val="3021828106"/>
                    </a:ext>
                  </a:extLst>
                </a:gridCol>
              </a:tblGrid>
              <a:tr h="4532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1345" marR="413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</a:p>
                  </a:txBody>
                  <a:tcPr marL="41345" marR="413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Pourcentage</a:t>
                      </a:r>
                    </a:p>
                  </a:txBody>
                  <a:tcPr marL="41345" marR="41345" marT="0" marB="0"/>
                </a:tc>
                <a:extLst>
                  <a:ext uri="{0D108BD9-81ED-4DB2-BD59-A6C34878D82A}">
                    <a16:rowId xmlns:a16="http://schemas.microsoft.com/office/drawing/2014/main" xmlns="" val="3923367130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Acide acétylsalicylique</a:t>
                      </a: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4932242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Clopidogrel</a:t>
                      </a: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78,95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6462558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Héparine de bas poids moléculaire</a:t>
                      </a: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17227766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Statines</a:t>
                      </a: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91,23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6857482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 bloquant</a:t>
                      </a: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80,70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9570231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Antalgique</a:t>
                      </a: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54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94,74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7979672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Anxiolytique</a:t>
                      </a: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89,47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96901130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IEC/ARA II</a:t>
                      </a: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87,72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30899420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Streptokinase</a:t>
                      </a:r>
                      <a:endParaRPr lang="fr-FR" sz="22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10,53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1000359"/>
                  </a:ext>
                </a:extLst>
              </a:tr>
              <a:tr h="3484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Angioplastie </a:t>
                      </a:r>
                    </a:p>
                  </a:txBody>
                  <a:tcPr marL="41345" marR="413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41345" marR="4134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41345" marR="413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15939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30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75"/>
    </mc:Choice>
    <mc:Fallback xmlns="">
      <p:transition spd="slow" advTm="1777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B64069-141B-4437-9CD5-2B3696FFD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76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 (3)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99019CA-8AA2-46E2-8E5C-BA16B57EF2C2}"/>
              </a:ext>
            </a:extLst>
          </p:cNvPr>
          <p:cNvSpPr txBox="1"/>
          <p:nvPr/>
        </p:nvSpPr>
        <p:spPr>
          <a:xfrm>
            <a:off x="838200" y="1418590"/>
            <a:ext cx="1059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IV : </a:t>
            </a:r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Evolution hospitalière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F44D420-C35B-438A-B205-2531181F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11</a:t>
            </a:fld>
            <a:endParaRPr lang="fr-FR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xmlns="" id="{0CBB8090-7D54-4D94-B49A-FE89C4BF56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155397"/>
              </p:ext>
            </p:extLst>
          </p:nvPr>
        </p:nvGraphicFramePr>
        <p:xfrm>
          <a:off x="1656080" y="2153919"/>
          <a:ext cx="9367518" cy="4267773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5618480">
                  <a:extLst>
                    <a:ext uri="{9D8B030D-6E8A-4147-A177-3AD203B41FA5}">
                      <a16:colId xmlns:a16="http://schemas.microsoft.com/office/drawing/2014/main" xmlns="" val="672462284"/>
                    </a:ext>
                  </a:extLst>
                </a:gridCol>
                <a:gridCol w="1747520">
                  <a:extLst>
                    <a:ext uri="{9D8B030D-6E8A-4147-A177-3AD203B41FA5}">
                      <a16:colId xmlns:a16="http://schemas.microsoft.com/office/drawing/2014/main" xmlns="" val="2968301627"/>
                    </a:ext>
                  </a:extLst>
                </a:gridCol>
                <a:gridCol w="2001518">
                  <a:extLst>
                    <a:ext uri="{9D8B030D-6E8A-4147-A177-3AD203B41FA5}">
                      <a16:colId xmlns:a16="http://schemas.microsoft.com/office/drawing/2014/main" xmlns="" val="21751784"/>
                    </a:ext>
                  </a:extLst>
                </a:gridCol>
              </a:tblGrid>
              <a:tr h="6456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2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4384" marR="343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</a:p>
                  </a:txBody>
                  <a:tcPr marL="34384" marR="34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Pourcentage</a:t>
                      </a:r>
                    </a:p>
                  </a:txBody>
                  <a:tcPr marL="34384" marR="34384" marT="0" marB="0"/>
                </a:tc>
                <a:extLst>
                  <a:ext uri="{0D108BD9-81ED-4DB2-BD59-A6C34878D82A}">
                    <a16:rowId xmlns:a16="http://schemas.microsoft.com/office/drawing/2014/main" xmlns="" val="4241829705"/>
                  </a:ext>
                </a:extLst>
              </a:tr>
              <a:tr h="517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Complications hémodynamiques (</a:t>
                      </a:r>
                      <a:r>
                        <a:rPr lang="fr-FR" sz="2200" b="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Killip</a:t>
                      </a: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≥2)</a:t>
                      </a:r>
                    </a:p>
                  </a:txBody>
                  <a:tcPr marL="34384" marR="34384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</a:t>
                      </a:r>
                    </a:p>
                  </a:txBody>
                  <a:tcPr marL="34384" marR="3438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42,11</a:t>
                      </a:r>
                    </a:p>
                  </a:txBody>
                  <a:tcPr marL="34384" marR="3438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27487467"/>
                  </a:ext>
                </a:extLst>
              </a:tr>
              <a:tr h="517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Tachycardie ventriculaire</a:t>
                      </a:r>
                    </a:p>
                  </a:txBody>
                  <a:tcPr marL="34384" marR="34384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34384" marR="3438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5,26</a:t>
                      </a:r>
                    </a:p>
                  </a:txBody>
                  <a:tcPr marL="34384" marR="3438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1627680"/>
                  </a:ext>
                </a:extLst>
              </a:tr>
              <a:tr h="517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Trouble du rythme supraventriculaire</a:t>
                      </a:r>
                    </a:p>
                  </a:txBody>
                  <a:tcPr marL="34384" marR="34384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34384" marR="3438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24,56</a:t>
                      </a:r>
                    </a:p>
                  </a:txBody>
                  <a:tcPr marL="34384" marR="3438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95672029"/>
                  </a:ext>
                </a:extLst>
              </a:tr>
              <a:tr h="517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Bloc auriculo-ventriculaire II- III</a:t>
                      </a:r>
                    </a:p>
                  </a:txBody>
                  <a:tcPr marL="34384" marR="34384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34384" marR="3438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7,02</a:t>
                      </a:r>
                    </a:p>
                  </a:txBody>
                  <a:tcPr marL="34384" marR="3438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8293342"/>
                  </a:ext>
                </a:extLst>
              </a:tr>
              <a:tr h="517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Thrombus intraventriculaire gauche</a:t>
                      </a:r>
                    </a:p>
                  </a:txBody>
                  <a:tcPr marL="34384" marR="34384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34384" marR="3438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15,79</a:t>
                      </a:r>
                    </a:p>
                  </a:txBody>
                  <a:tcPr marL="34384" marR="3438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00736263"/>
                  </a:ext>
                </a:extLst>
              </a:tr>
              <a:tr h="517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Extension ventriculaire droite</a:t>
                      </a:r>
                    </a:p>
                  </a:txBody>
                  <a:tcPr marL="34384" marR="34384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34384" marR="3438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3,51</a:t>
                      </a:r>
                    </a:p>
                  </a:txBody>
                  <a:tcPr marL="34384" marR="3438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53211452"/>
                  </a:ext>
                </a:extLst>
              </a:tr>
              <a:tr h="517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Décès</a:t>
                      </a:r>
                    </a:p>
                  </a:txBody>
                  <a:tcPr marL="34384" marR="34384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34384" marR="3438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8,78</a:t>
                      </a:r>
                    </a:p>
                  </a:txBody>
                  <a:tcPr marL="34384" marR="3438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43488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68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75"/>
    </mc:Choice>
    <mc:Fallback xmlns="">
      <p:transition spd="slow" advTm="1777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39C8626-AACE-46B9-AB50-F48F8B44B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514E85E-C694-4921-9F37-D236C0F50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67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Prévalence hospitalière du syndrome coronaire aigu est faible. 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Touche les sujets relativement jeunes, surtout de sexe masculin. 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 PEC pose plusieurs problèmes inhérents aux longs délais admission, absence PEC </a:t>
            </a:r>
            <a:r>
              <a:rPr lang="fr-F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pré-hospitalière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interventionnelle au Togo 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L'amélioration PEC de ces affections dans nos PED par prévention primaire efficiente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4E90CA09-1F14-4099-976F-378E1C7D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48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201"/>
    </mc:Choice>
    <mc:Fallback xmlns="">
      <p:transition spd="slow" advTm="5020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00B86-32B1-4AAB-A75C-DE2FDB982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3F90B16-B7DB-4A42-BBC9-A54E2831A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 : présentations cliniques PEC aigue diffère selon sus-décalage ST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Urgence cardiologique : mortalité en baisse PD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Développement des techniques de reperfusion avec rôle majeur ATL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Prévalence hospitalière de 3,5%, une mortalité de 10,5%, émergence SCA au Togo, contraste avec insuffisance de plateau technique de CI indispensable à PEC efficiente patients 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Actualisation des données des SCA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8B7EF058-93E3-451D-A0B5-816D49ECB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655"/>
    </mc:Choice>
    <mc:Fallback xmlns="">
      <p:transition spd="slow" advTm="3365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00B86-32B1-4AAB-A75C-DE2FDB982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Patients et méthodes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3F90B16-B7DB-4A42-BBC9-A54E2831A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755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 étude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Transversale 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Centres d’étude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service de cardiologie du CHU Sylvanus Olympio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Période d’étude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1</a:t>
            </a:r>
            <a:r>
              <a:rPr lang="fr-FR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septembre 2015 et le 31 août 2019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Critères d’inclusion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patients âgé ≥18 ans chez qui SCA diagnostiqué sur la base de la douleur thoracique, les modifications électrocardiographiques associées ou non à l’élévation de troponine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87923F6-A19D-42FC-A28F-012489C9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8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39"/>
    </mc:Choice>
    <mc:Fallback xmlns="">
      <p:transition spd="slow" advTm="2583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00B86-32B1-4AAB-A75C-DE2FDB982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 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3F90B16-B7DB-4A42-BBC9-A54E2831A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725" y="1825625"/>
            <a:ext cx="9363076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 : 57 patients 1580 hospitalisés</a:t>
            </a:r>
          </a:p>
          <a:p>
            <a:pPr>
              <a:lnSpc>
                <a:spcPct val="20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Prévalence hospitalière : 3,61%. </a:t>
            </a:r>
          </a:p>
          <a:p>
            <a:pPr>
              <a:lnSpc>
                <a:spcPct val="20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Prédominance masculine : sexe ratio (H/F) de 2,17.</a:t>
            </a:r>
          </a:p>
          <a:p>
            <a:pPr>
              <a:lnSpc>
                <a:spcPct val="20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 moyen : 56,58 ± 10,03 ans.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A133671-DC43-4F62-9B02-43C46796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59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81"/>
    </mc:Choice>
    <mc:Fallback xmlns="">
      <p:transition spd="slow" advTm="1498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00B86-32B1-4AAB-A75C-DE2FDB98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88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 (2)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EEC3C8C-DA24-4CAF-8A2C-4E13E15A82F0}"/>
              </a:ext>
            </a:extLst>
          </p:cNvPr>
          <p:cNvSpPr txBox="1"/>
          <p:nvPr/>
        </p:nvSpPr>
        <p:spPr>
          <a:xfrm>
            <a:off x="838201" y="1375728"/>
            <a:ext cx="1051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 : 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Lieux de provenance et moyens de transport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244113C-CB2C-4B0B-AFD0-26AAC822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5</a:t>
            </a:fld>
            <a:endParaRPr lang="fr-FR"/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D1E70176-5D39-4ACA-B668-CBE8B6ACD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072758"/>
              </p:ext>
            </p:extLst>
          </p:nvPr>
        </p:nvGraphicFramePr>
        <p:xfrm>
          <a:off x="1605280" y="2011680"/>
          <a:ext cx="8981440" cy="452628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554677">
                  <a:extLst>
                    <a:ext uri="{9D8B030D-6E8A-4147-A177-3AD203B41FA5}">
                      <a16:colId xmlns:a16="http://schemas.microsoft.com/office/drawing/2014/main" xmlns="" val="2460790340"/>
                    </a:ext>
                  </a:extLst>
                </a:gridCol>
                <a:gridCol w="2049325">
                  <a:extLst>
                    <a:ext uri="{9D8B030D-6E8A-4147-A177-3AD203B41FA5}">
                      <a16:colId xmlns:a16="http://schemas.microsoft.com/office/drawing/2014/main" xmlns="" val="3115046049"/>
                    </a:ext>
                  </a:extLst>
                </a:gridCol>
                <a:gridCol w="2377438">
                  <a:extLst>
                    <a:ext uri="{9D8B030D-6E8A-4147-A177-3AD203B41FA5}">
                      <a16:colId xmlns:a16="http://schemas.microsoft.com/office/drawing/2014/main" xmlns="" val="340956536"/>
                    </a:ext>
                  </a:extLst>
                </a:gridCol>
              </a:tblGrid>
              <a:tr h="3617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Pourcentage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84673308"/>
                  </a:ext>
                </a:extLst>
              </a:tr>
              <a:tr h="361739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Lieu de provenance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07510230"/>
                  </a:ext>
                </a:extLst>
              </a:tr>
              <a:tr h="3315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Domicile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73,68</a:t>
                      </a:r>
                      <a:endParaRPr lang="fr-FR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9952586"/>
                  </a:ext>
                </a:extLst>
              </a:tr>
              <a:tr h="3315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Hôpital publique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09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15,79</a:t>
                      </a:r>
                      <a:endParaRPr lang="fr-FR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77255846"/>
                  </a:ext>
                </a:extLst>
              </a:tr>
              <a:tr h="3315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Hôpital privé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06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10,53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44920791"/>
                  </a:ext>
                </a:extLst>
              </a:tr>
              <a:tr h="361739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Moyens de transport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0415051"/>
                  </a:ext>
                </a:extLst>
              </a:tr>
              <a:tr h="3315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Taxi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82,25</a:t>
                      </a:r>
                      <a:endParaRPr lang="fr-FR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6025272"/>
                  </a:ext>
                </a:extLst>
              </a:tr>
              <a:tr h="3315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Véhicule privé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14,04</a:t>
                      </a:r>
                      <a:endParaRPr lang="fr-FR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14280635"/>
                  </a:ext>
                </a:extLst>
              </a:tr>
              <a:tr h="3315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Ambulance non médicalisée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02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03,51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07248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30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30"/>
    </mc:Choice>
    <mc:Fallback xmlns="">
      <p:transition spd="slow" advTm="953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B64069-141B-4437-9CD5-2B3696FFD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 (3)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99019CA-8AA2-46E2-8E5C-BA16B57EF2C2}"/>
              </a:ext>
            </a:extLst>
          </p:cNvPr>
          <p:cNvSpPr txBox="1"/>
          <p:nvPr/>
        </p:nvSpPr>
        <p:spPr>
          <a:xfrm>
            <a:off x="1228725" y="5941080"/>
            <a:ext cx="1059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1 : 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Répartition des patients selon les facteurs de risque cardiovasculaire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F44D420-C35B-438A-B205-2531181F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6</a:t>
            </a:fld>
            <a:endParaRPr lang="fr-FR"/>
          </a:p>
        </p:txBody>
      </p:sp>
      <p:pic>
        <p:nvPicPr>
          <p:cNvPr id="6147" name="Graphique 10">
            <a:extLst>
              <a:ext uri="{FF2B5EF4-FFF2-40B4-BE49-F238E27FC236}">
                <a16:creationId xmlns:a16="http://schemas.microsoft.com/office/drawing/2014/main" xmlns="" id="{607A539D-9B65-44A6-A732-7FA9FEC17F2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332" y="1524000"/>
            <a:ext cx="8965324" cy="409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522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75"/>
    </mc:Choice>
    <mc:Fallback xmlns="">
      <p:transition spd="slow" advTm="1777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00B86-32B1-4AAB-A75C-DE2FDB98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 (4)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244113C-CB2C-4B0B-AFD0-26AAC822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0843687-401E-4F31-94F6-4A2BD4D6B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Douleur thoracique : 57 (100%) 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Délai moyen début douleur et admission 22,51 ± 26,07 heures 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Délai ≥  12 heures chez 46 patients (80,70%). 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 ≥ 140/90 : 39 (68,42%). Tachycardie : 5 patients (12,5%). 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Insuffisance cardiaque : 28 cas (49,12%) </a:t>
            </a:r>
          </a:p>
          <a:p>
            <a:pPr>
              <a:lnSpc>
                <a:spcPct val="150000"/>
              </a:lnSpc>
            </a:pP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Choc cardiogénique : 3 patients (8,77%)</a:t>
            </a:r>
          </a:p>
        </p:txBody>
      </p:sp>
    </p:spTree>
    <p:extLst>
      <p:ext uri="{BB962C8B-B14F-4D97-AF65-F5344CB8AC3E}">
        <p14:creationId xmlns:p14="http://schemas.microsoft.com/office/powerpoint/2010/main" val="406447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30"/>
    </mc:Choice>
    <mc:Fallback xmlns="">
      <p:transition spd="slow" advTm="953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00B86-32B1-4AAB-A75C-DE2FDB98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256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 (4)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EEC3C8C-DA24-4CAF-8A2C-4E13E15A82F0}"/>
              </a:ext>
            </a:extLst>
          </p:cNvPr>
          <p:cNvSpPr txBox="1"/>
          <p:nvPr/>
        </p:nvSpPr>
        <p:spPr>
          <a:xfrm>
            <a:off x="838201" y="1068064"/>
            <a:ext cx="1051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III : 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Présentation électrocardiographique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244113C-CB2C-4B0B-AFD0-26AAC822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8</a:t>
            </a:fld>
            <a:endParaRPr lang="fr-FR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xmlns="" id="{A6BD2703-0FF9-46E6-B4FE-9A76CA0EE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594034"/>
              </p:ext>
            </p:extLst>
          </p:nvPr>
        </p:nvGraphicFramePr>
        <p:xfrm>
          <a:off x="1757680" y="1515000"/>
          <a:ext cx="8808719" cy="519684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786473">
                  <a:extLst>
                    <a:ext uri="{9D8B030D-6E8A-4147-A177-3AD203B41FA5}">
                      <a16:colId xmlns:a16="http://schemas.microsoft.com/office/drawing/2014/main" xmlns="" val="2212538742"/>
                    </a:ext>
                  </a:extLst>
                </a:gridCol>
                <a:gridCol w="452503">
                  <a:extLst>
                    <a:ext uri="{9D8B030D-6E8A-4147-A177-3AD203B41FA5}">
                      <a16:colId xmlns:a16="http://schemas.microsoft.com/office/drawing/2014/main" xmlns="" val="3132838095"/>
                    </a:ext>
                  </a:extLst>
                </a:gridCol>
                <a:gridCol w="1388101">
                  <a:extLst>
                    <a:ext uri="{9D8B030D-6E8A-4147-A177-3AD203B41FA5}">
                      <a16:colId xmlns:a16="http://schemas.microsoft.com/office/drawing/2014/main" xmlns="" val="946201235"/>
                    </a:ext>
                  </a:extLst>
                </a:gridCol>
                <a:gridCol w="2181642">
                  <a:extLst>
                    <a:ext uri="{9D8B030D-6E8A-4147-A177-3AD203B41FA5}">
                      <a16:colId xmlns:a16="http://schemas.microsoft.com/office/drawing/2014/main" xmlns="" val="2498578585"/>
                    </a:ext>
                  </a:extLst>
                </a:gridCol>
              </a:tblGrid>
              <a:tr h="507930">
                <a:tc gridSpan="2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fr-FR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Pourcentage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41448045"/>
                  </a:ext>
                </a:extLst>
              </a:tr>
              <a:tr h="393945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Type de SCA 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23305885"/>
                  </a:ext>
                </a:extLst>
              </a:tr>
              <a:tr h="4057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SCA ST+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</a:t>
                      </a:r>
                      <a:endParaRPr lang="fr-FR" sz="2200" dirty="0"/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20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40,35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6099610"/>
                  </a:ext>
                </a:extLst>
              </a:tr>
              <a:tr h="4057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SCA ST-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</a:t>
                      </a:r>
                      <a:endParaRPr lang="fr-FR" sz="2200" dirty="0"/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20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59,65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45669433"/>
                  </a:ext>
                </a:extLst>
              </a:tr>
              <a:tr h="393945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Topographie électrocardiographique du SCA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3375096"/>
                  </a:ext>
                </a:extLst>
              </a:tr>
              <a:tr h="4057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Antérieur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</a:t>
                      </a:r>
                      <a:endParaRPr lang="fr-FR" sz="2200" dirty="0"/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20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61,40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3441053"/>
                  </a:ext>
                </a:extLst>
              </a:tr>
              <a:tr h="4057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Inferieur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fr-FR" sz="2200"/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20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21,05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1140820"/>
                  </a:ext>
                </a:extLst>
              </a:tr>
              <a:tr h="4057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Latéral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06</a:t>
                      </a:r>
                      <a:endParaRPr lang="fr-FR" sz="2200"/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20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10,52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25044344"/>
                  </a:ext>
                </a:extLst>
              </a:tr>
              <a:tr h="4057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Circonférentiel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03</a:t>
                      </a:r>
                      <a:endParaRPr lang="fr-FR" sz="2200" dirty="0"/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20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5,26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1821906"/>
                  </a:ext>
                </a:extLst>
              </a:tr>
              <a:tr h="4057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Ventricule Droit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01</a:t>
                      </a:r>
                      <a:endParaRPr lang="fr-FR" sz="2200" dirty="0"/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20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1,75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8635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0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30"/>
    </mc:Choice>
    <mc:Fallback xmlns="">
      <p:transition spd="slow" advTm="953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B64069-141B-4437-9CD5-2B3696FFD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76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 (2)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99019CA-8AA2-46E2-8E5C-BA16B57EF2C2}"/>
              </a:ext>
            </a:extLst>
          </p:cNvPr>
          <p:cNvSpPr txBox="1"/>
          <p:nvPr/>
        </p:nvSpPr>
        <p:spPr>
          <a:xfrm>
            <a:off x="838200" y="1368425"/>
            <a:ext cx="1059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III : </a:t>
            </a:r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Anomalies échocardiographiques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F44D420-C35B-438A-B205-2531181F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F8E4-EC23-4135-883F-CA14BC374AC3}" type="slidenum">
              <a:rPr lang="fr-FR" smtClean="0"/>
              <a:t>9</a:t>
            </a:fld>
            <a:endParaRPr lang="fr-FR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xmlns="" id="{928AA686-A2A1-456C-B6DC-6E89977D1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349872"/>
              </p:ext>
            </p:extLst>
          </p:nvPr>
        </p:nvGraphicFramePr>
        <p:xfrm>
          <a:off x="1838960" y="1869441"/>
          <a:ext cx="8971280" cy="457776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526326">
                  <a:extLst>
                    <a:ext uri="{9D8B030D-6E8A-4147-A177-3AD203B41FA5}">
                      <a16:colId xmlns:a16="http://schemas.microsoft.com/office/drawing/2014/main" xmlns="" val="2442614688"/>
                    </a:ext>
                  </a:extLst>
                </a:gridCol>
                <a:gridCol w="2281451">
                  <a:extLst>
                    <a:ext uri="{9D8B030D-6E8A-4147-A177-3AD203B41FA5}">
                      <a16:colId xmlns:a16="http://schemas.microsoft.com/office/drawing/2014/main" xmlns="" val="2202924283"/>
                    </a:ext>
                  </a:extLst>
                </a:gridCol>
                <a:gridCol w="2163503">
                  <a:extLst>
                    <a:ext uri="{9D8B030D-6E8A-4147-A177-3AD203B41FA5}">
                      <a16:colId xmlns:a16="http://schemas.microsoft.com/office/drawing/2014/main" xmlns="" val="476378629"/>
                    </a:ext>
                  </a:extLst>
                </a:gridCol>
              </a:tblGrid>
              <a:tr h="5544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sz="2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5310" marR="55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</a:p>
                  </a:txBody>
                  <a:tcPr marL="55310" marR="553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Pourcentage</a:t>
                      </a:r>
                    </a:p>
                  </a:txBody>
                  <a:tcPr marL="55310" marR="55310" marT="0" marB="0"/>
                </a:tc>
                <a:extLst>
                  <a:ext uri="{0D108BD9-81ED-4DB2-BD59-A6C34878D82A}">
                    <a16:rowId xmlns:a16="http://schemas.microsoft.com/office/drawing/2014/main" xmlns="" val="1448973229"/>
                  </a:ext>
                </a:extLst>
              </a:tr>
              <a:tr h="419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Hypokinésie segmentaire</a:t>
                      </a:r>
                    </a:p>
                  </a:txBody>
                  <a:tcPr marL="55310" marR="5531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</a:p>
                  </a:txBody>
                  <a:tcPr marL="55310" marR="5531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29,09</a:t>
                      </a:r>
                    </a:p>
                  </a:txBody>
                  <a:tcPr marL="55310" marR="5531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4723532"/>
                  </a:ext>
                </a:extLst>
              </a:tr>
              <a:tr h="419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Akinésie segmentaire</a:t>
                      </a:r>
                    </a:p>
                  </a:txBody>
                  <a:tcPr marL="55310" marR="55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05</a:t>
                      </a:r>
                    </a:p>
                  </a:txBody>
                  <a:tcPr marL="55310" marR="553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9,09</a:t>
                      </a:r>
                    </a:p>
                  </a:txBody>
                  <a:tcPr marL="55310" marR="55310" marT="0" marB="0"/>
                </a:tc>
                <a:extLst>
                  <a:ext uri="{0D108BD9-81ED-4DB2-BD59-A6C34878D82A}">
                    <a16:rowId xmlns:a16="http://schemas.microsoft.com/office/drawing/2014/main" xmlns="" val="2482778928"/>
                  </a:ext>
                </a:extLst>
              </a:tr>
              <a:tr h="419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Dyskinésie segmentaire</a:t>
                      </a:r>
                    </a:p>
                  </a:txBody>
                  <a:tcPr marL="55310" marR="5531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03</a:t>
                      </a:r>
                    </a:p>
                  </a:txBody>
                  <a:tcPr marL="55310" marR="5531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5,45</a:t>
                      </a:r>
                    </a:p>
                  </a:txBody>
                  <a:tcPr marL="55310" marR="5531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6598478"/>
                  </a:ext>
                </a:extLst>
              </a:tr>
              <a:tr h="419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Dysfonction systolique VG</a:t>
                      </a:r>
                    </a:p>
                  </a:txBody>
                  <a:tcPr marL="55310" marR="55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55310" marR="553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18,18</a:t>
                      </a:r>
                    </a:p>
                  </a:txBody>
                  <a:tcPr marL="55310" marR="55310" marT="0" marB="0"/>
                </a:tc>
                <a:extLst>
                  <a:ext uri="{0D108BD9-81ED-4DB2-BD59-A6C34878D82A}">
                    <a16:rowId xmlns:a16="http://schemas.microsoft.com/office/drawing/2014/main" xmlns="" val="4293308978"/>
                  </a:ext>
                </a:extLst>
              </a:tr>
              <a:tr h="419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VG dilaté</a:t>
                      </a:r>
                    </a:p>
                  </a:txBody>
                  <a:tcPr marL="55310" marR="5531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05</a:t>
                      </a:r>
                    </a:p>
                  </a:txBody>
                  <a:tcPr marL="55310" marR="5531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9,09</a:t>
                      </a:r>
                    </a:p>
                  </a:txBody>
                  <a:tcPr marL="55310" marR="5531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80254355"/>
                  </a:ext>
                </a:extLst>
              </a:tr>
              <a:tr h="419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Anévrisme du VG</a:t>
                      </a:r>
                    </a:p>
                  </a:txBody>
                  <a:tcPr marL="55310" marR="55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04</a:t>
                      </a:r>
                    </a:p>
                  </a:txBody>
                  <a:tcPr marL="55310" marR="553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7,27</a:t>
                      </a:r>
                    </a:p>
                  </a:txBody>
                  <a:tcPr marL="55310" marR="55310" marT="0" marB="0"/>
                </a:tc>
                <a:extLst>
                  <a:ext uri="{0D108BD9-81ED-4DB2-BD59-A6C34878D82A}">
                    <a16:rowId xmlns:a16="http://schemas.microsoft.com/office/drawing/2014/main" xmlns="" val="3281193238"/>
                  </a:ext>
                </a:extLst>
              </a:tr>
              <a:tr h="419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Thrombus intra cavitaire</a:t>
                      </a:r>
                    </a:p>
                  </a:txBody>
                  <a:tcPr marL="55310" marR="5531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03 </a:t>
                      </a:r>
                    </a:p>
                  </a:txBody>
                  <a:tcPr marL="55310" marR="5531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5,45</a:t>
                      </a:r>
                    </a:p>
                  </a:txBody>
                  <a:tcPr marL="55310" marR="5531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78535924"/>
                  </a:ext>
                </a:extLst>
              </a:tr>
              <a:tr h="4191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Epanchement péricardique</a:t>
                      </a:r>
                    </a:p>
                  </a:txBody>
                  <a:tcPr marL="55310" marR="55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02 </a:t>
                      </a:r>
                    </a:p>
                  </a:txBody>
                  <a:tcPr marL="55310" marR="553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3,64</a:t>
                      </a:r>
                    </a:p>
                  </a:txBody>
                  <a:tcPr marL="55310" marR="55310" marT="0" marB="0"/>
                </a:tc>
                <a:extLst>
                  <a:ext uri="{0D108BD9-81ED-4DB2-BD59-A6C34878D82A}">
                    <a16:rowId xmlns:a16="http://schemas.microsoft.com/office/drawing/2014/main" xmlns="" val="1716801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70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42"/>
    </mc:Choice>
    <mc:Fallback xmlns="">
      <p:transition spd="slow" advTm="6644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3513</TotalTime>
  <Words>576</Words>
  <Application>Microsoft Office PowerPoint</Application>
  <PresentationFormat>Grand écran</PresentationFormat>
  <Paragraphs>183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Thème Office</vt:lpstr>
      <vt:lpstr>SYNDROMES CORONAIRES AIGUS DANS LE SERVICE DE CARDIOLOGIE DU CHU SYLVANUS OLYMPIO DE LOME : REALITES DE LA PRISE EN CHARGE D’UNE URGENCE CARDIOLOGIQUE</vt:lpstr>
      <vt:lpstr>INTRODUCTION</vt:lpstr>
      <vt:lpstr>Patients et méthodes</vt:lpstr>
      <vt:lpstr>RESULTATS (1)</vt:lpstr>
      <vt:lpstr>RESULTATS (2) </vt:lpstr>
      <vt:lpstr>RESULTATS (3)</vt:lpstr>
      <vt:lpstr>RESULTATS (4) </vt:lpstr>
      <vt:lpstr>RESULTATS (4) </vt:lpstr>
      <vt:lpstr>RESULTATS (2)</vt:lpstr>
      <vt:lpstr>RESULTATS (3)</vt:lpstr>
      <vt:lpstr>RESULTATS (3)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PREMIERE ANGIOPLASTIE DANS LE SYNDROME CORONAIRE AIGU AVEC SUS DECALAGE DE ST AU TOGO : UN REVE DEVENU REALITE</dc:title>
  <dc:creator>Yaovi AFASSINOU</dc:creator>
  <cp:lastModifiedBy>hp</cp:lastModifiedBy>
  <cp:revision>26</cp:revision>
  <dcterms:created xsi:type="dcterms:W3CDTF">2021-05-26T13:49:47Z</dcterms:created>
  <dcterms:modified xsi:type="dcterms:W3CDTF">2021-10-27T11:02:18Z</dcterms:modified>
</cp:coreProperties>
</file>